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287000" cy="10287000"/>
  <p:notesSz cx="6858000" cy="9144000"/>
  <p:embeddedFontLst>
    <p:embeddedFont>
      <p:font typeface="Montserrat" panose="020F0502020204030204" pitchFamily="2" charset="0"/>
      <p:regular r:id="rId4"/>
    </p:embeddedFont>
    <p:embeddedFont>
      <p:font typeface="Montserrat Bold" panose="020B0604020202020204" charset="0"/>
      <p:regular r:id="rId5"/>
    </p:embeddedFont>
    <p:embeddedFont>
      <p:font typeface="Montserrat Medium" panose="020F0502020204030204" pitchFamily="2" charset="0"/>
      <p:regular r:id="rId6"/>
    </p:embeddedFont>
    <p:embeddedFont>
      <p:font typeface="Open Sans" panose="020B0606030504020204" pitchFamily="34" charset="0"/>
      <p:regular r:id="rId7"/>
    </p:embeddedFont>
    <p:embeddedFont>
      <p:font typeface="Open Sans Bold" panose="020B0604020202020204" charset="0"/>
      <p:regular r:id="rId8"/>
    </p:embeddedFont>
    <p:embeddedFont>
      <p:font typeface="Proxima Nova" panose="020B0604020202020204" charset="0"/>
      <p:regular r:id="rId9"/>
    </p:embeddedFont>
    <p:embeddedFont>
      <p:font typeface="Proxima Nova Bold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93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presProps" Target="presProps.xml"/><Relationship Id="rId5" Type="http://schemas.openxmlformats.org/officeDocument/2006/relationships/font" Target="fonts/font2.fntdata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972425" cy="1432085"/>
            <a:chOff x="0" y="0"/>
            <a:chExt cx="2696845" cy="4844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696845" cy="484434"/>
            </a:xfrm>
            <a:custGeom>
              <a:avLst/>
              <a:gdLst/>
              <a:ahLst/>
              <a:cxnLst/>
              <a:rect l="l" t="t" r="r" b="b"/>
              <a:pathLst>
                <a:path w="2696845" h="484434">
                  <a:moveTo>
                    <a:pt x="0" y="0"/>
                  </a:moveTo>
                  <a:lnTo>
                    <a:pt x="2696845" y="0"/>
                  </a:lnTo>
                  <a:lnTo>
                    <a:pt x="2696845" y="484434"/>
                  </a:lnTo>
                  <a:lnTo>
                    <a:pt x="0" y="4844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5786133" y="0"/>
            <a:ext cx="4533454" cy="8586725"/>
            <a:chOff x="0" y="0"/>
            <a:chExt cx="6044605" cy="11448967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l="39712" r="39712"/>
            <a:stretch>
              <a:fillRect/>
            </a:stretch>
          </p:blipFill>
          <p:spPr>
            <a:xfrm>
              <a:off x="0" y="0"/>
              <a:ext cx="6044605" cy="11448967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 rot="-662065">
            <a:off x="-1861767" y="8540249"/>
            <a:ext cx="14075706" cy="5807302"/>
            <a:chOff x="0" y="0"/>
            <a:chExt cx="4761412" cy="196444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761412" cy="1964445"/>
            </a:xfrm>
            <a:custGeom>
              <a:avLst/>
              <a:gdLst/>
              <a:ahLst/>
              <a:cxnLst/>
              <a:rect l="l" t="t" r="r" b="b"/>
              <a:pathLst>
                <a:path w="4761412" h="1964445">
                  <a:moveTo>
                    <a:pt x="0" y="0"/>
                  </a:moveTo>
                  <a:lnTo>
                    <a:pt x="4761412" y="0"/>
                  </a:lnTo>
                  <a:lnTo>
                    <a:pt x="4761412" y="1964445"/>
                  </a:lnTo>
                  <a:lnTo>
                    <a:pt x="0" y="1964445"/>
                  </a:lnTo>
                  <a:close/>
                </a:path>
              </a:pathLst>
            </a:custGeom>
            <a:solidFill>
              <a:srgbClr val="1967A0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8" name="Freeform 8"/>
          <p:cNvSpPr/>
          <p:nvPr/>
        </p:nvSpPr>
        <p:spPr>
          <a:xfrm>
            <a:off x="1028700" y="8434916"/>
            <a:ext cx="1744547" cy="339021"/>
          </a:xfrm>
          <a:custGeom>
            <a:avLst/>
            <a:gdLst/>
            <a:ahLst/>
            <a:cxnLst/>
            <a:rect l="l" t="t" r="r" b="b"/>
            <a:pathLst>
              <a:path w="1744547" h="339021">
                <a:moveTo>
                  <a:pt x="0" y="0"/>
                </a:moveTo>
                <a:lnTo>
                  <a:pt x="1744547" y="0"/>
                </a:lnTo>
                <a:lnTo>
                  <a:pt x="1744547" y="339021"/>
                </a:lnTo>
                <a:lnTo>
                  <a:pt x="0" y="3390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9" name="Freeform 9"/>
          <p:cNvSpPr/>
          <p:nvPr/>
        </p:nvSpPr>
        <p:spPr>
          <a:xfrm>
            <a:off x="1368761" y="35226"/>
            <a:ext cx="2808972" cy="1872648"/>
          </a:xfrm>
          <a:custGeom>
            <a:avLst/>
            <a:gdLst/>
            <a:ahLst/>
            <a:cxnLst/>
            <a:rect l="l" t="t" r="r" b="b"/>
            <a:pathLst>
              <a:path w="2808972" h="1872648">
                <a:moveTo>
                  <a:pt x="0" y="0"/>
                </a:moveTo>
                <a:lnTo>
                  <a:pt x="2808972" y="0"/>
                </a:lnTo>
                <a:lnTo>
                  <a:pt x="2808972" y="1872648"/>
                </a:lnTo>
                <a:lnTo>
                  <a:pt x="0" y="18726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0" name="Group 10"/>
          <p:cNvGrpSpPr/>
          <p:nvPr/>
        </p:nvGrpSpPr>
        <p:grpSpPr>
          <a:xfrm>
            <a:off x="-736612" y="1840299"/>
            <a:ext cx="6965196" cy="2824539"/>
            <a:chOff x="0" y="0"/>
            <a:chExt cx="14957322" cy="6065520"/>
          </a:xfrm>
        </p:grpSpPr>
        <p:sp>
          <p:nvSpPr>
            <p:cNvPr id="11" name="Freeform 11"/>
            <p:cNvSpPr/>
            <p:nvPr/>
          </p:nvSpPr>
          <p:spPr>
            <a:xfrm>
              <a:off x="-50800" y="0"/>
              <a:ext cx="15058921" cy="6066790"/>
            </a:xfrm>
            <a:custGeom>
              <a:avLst/>
              <a:gdLst/>
              <a:ahLst/>
              <a:cxnLst/>
              <a:rect l="l" t="t" r="r" b="b"/>
              <a:pathLst>
                <a:path w="15058921" h="6066790">
                  <a:moveTo>
                    <a:pt x="1692910" y="0"/>
                  </a:moveTo>
                  <a:lnTo>
                    <a:pt x="1692910" y="6065520"/>
                  </a:lnTo>
                  <a:cubicBezTo>
                    <a:pt x="1710690" y="6066790"/>
                    <a:pt x="1728470" y="6066790"/>
                    <a:pt x="1746250" y="6066790"/>
                  </a:cubicBezTo>
                  <a:lnTo>
                    <a:pt x="13302512" y="6066790"/>
                  </a:lnTo>
                  <a:lnTo>
                    <a:pt x="13302512" y="0"/>
                  </a:lnTo>
                  <a:lnTo>
                    <a:pt x="1692910" y="0"/>
                  </a:lnTo>
                  <a:close/>
                  <a:moveTo>
                    <a:pt x="13759712" y="0"/>
                  </a:moveTo>
                  <a:lnTo>
                    <a:pt x="13302512" y="0"/>
                  </a:lnTo>
                  <a:lnTo>
                    <a:pt x="13302512" y="6065520"/>
                  </a:lnTo>
                  <a:lnTo>
                    <a:pt x="13312671" y="6065520"/>
                  </a:lnTo>
                  <a:cubicBezTo>
                    <a:pt x="14051812" y="6065520"/>
                    <a:pt x="14700782" y="5462270"/>
                    <a:pt x="14754121" y="4725670"/>
                  </a:cubicBezTo>
                  <a:lnTo>
                    <a:pt x="15004312" y="1338580"/>
                  </a:lnTo>
                  <a:cubicBezTo>
                    <a:pt x="15058921" y="603250"/>
                    <a:pt x="14498851" y="0"/>
                    <a:pt x="13759712" y="0"/>
                  </a:cubicBezTo>
                  <a:close/>
                  <a:moveTo>
                    <a:pt x="1299210" y="0"/>
                  </a:moveTo>
                  <a:cubicBezTo>
                    <a:pt x="560070" y="0"/>
                    <a:pt x="0" y="603250"/>
                    <a:pt x="54610" y="1339850"/>
                  </a:cubicBezTo>
                  <a:lnTo>
                    <a:pt x="304800" y="4726940"/>
                  </a:lnTo>
                  <a:cubicBezTo>
                    <a:pt x="358140" y="5445760"/>
                    <a:pt x="977900" y="6037580"/>
                    <a:pt x="1694180" y="6065520"/>
                  </a:cubicBezTo>
                  <a:lnTo>
                    <a:pt x="1694180" y="0"/>
                  </a:lnTo>
                  <a:lnTo>
                    <a:pt x="1299210" y="0"/>
                  </a:lnTo>
                  <a:close/>
                </a:path>
              </a:pathLst>
            </a:custGeom>
            <a:solidFill>
              <a:srgbClr val="744430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610325" y="5563445"/>
            <a:ext cx="4565762" cy="2871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</a:pPr>
            <a:r>
              <a:rPr lang="en-US" sz="1800" b="1">
                <a:solidFill>
                  <a:srgbClr val="1967A0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Registro de Indicações Geográficas para artesanato e a participação de Instituições Colaborativas externas.</a:t>
            </a:r>
          </a:p>
          <a:p>
            <a:pPr algn="l">
              <a:lnSpc>
                <a:spcPts val="2239"/>
              </a:lnSpc>
            </a:pPr>
            <a:endParaRPr lang="en-US" sz="1800" b="1">
              <a:solidFill>
                <a:srgbClr val="1967A0"/>
              </a:solidFill>
              <a:latin typeface="Montserrat Bold"/>
              <a:ea typeface="Montserrat Bold"/>
              <a:cs typeface="Montserrat Bold"/>
              <a:sym typeface="Montserrat Bold"/>
            </a:endParaRPr>
          </a:p>
          <a:p>
            <a:pPr algn="l">
              <a:lnSpc>
                <a:spcPts val="2239"/>
              </a:lnSpc>
            </a:pPr>
            <a:r>
              <a:rPr lang="en-US" sz="1599" b="1">
                <a:solidFill>
                  <a:srgbClr val="5F636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Fabricius Pinto Assumpção (Mestrando)</a:t>
            </a:r>
          </a:p>
          <a:p>
            <a:pPr algn="l">
              <a:lnSpc>
                <a:spcPts val="2239"/>
              </a:lnSpc>
            </a:pPr>
            <a:r>
              <a:rPr lang="en-US" sz="1599">
                <a:solidFill>
                  <a:srgbClr val="5F6368"/>
                </a:solidFill>
                <a:latin typeface="Montserrat"/>
                <a:ea typeface="Montserrat"/>
                <a:cs typeface="Montserrat"/>
                <a:sym typeface="Montserrat"/>
              </a:rPr>
              <a:t>Dr. Rogério Atem de Carvalho (Orientador)</a:t>
            </a:r>
          </a:p>
          <a:p>
            <a:pPr algn="l">
              <a:lnSpc>
                <a:spcPts val="2239"/>
              </a:lnSpc>
            </a:pPr>
            <a:endParaRPr lang="en-US" sz="1599">
              <a:solidFill>
                <a:srgbClr val="5F636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l">
              <a:lnSpc>
                <a:spcPts val="2239"/>
              </a:lnSpc>
            </a:pPr>
            <a:endParaRPr lang="en-US" sz="1599">
              <a:solidFill>
                <a:srgbClr val="5F636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l">
              <a:lnSpc>
                <a:spcPts val="2239"/>
              </a:lnSpc>
            </a:pPr>
            <a:endParaRPr lang="en-US" sz="1599">
              <a:solidFill>
                <a:srgbClr val="5F6368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algn="l">
              <a:lnSpc>
                <a:spcPts val="2239"/>
              </a:lnSpc>
            </a:pPr>
            <a:r>
              <a:rPr lang="en-US" sz="1599" b="1">
                <a:solidFill>
                  <a:srgbClr val="5F6368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LINK: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639726" y="2391779"/>
            <a:ext cx="7199349" cy="17020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7508"/>
              </a:lnSpc>
            </a:pPr>
            <a:r>
              <a:rPr lang="en-US" sz="7662" spc="-268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rPr>
              <a:t>DEFESA DE</a:t>
            </a:r>
          </a:p>
          <a:p>
            <a:pPr algn="l">
              <a:lnSpc>
                <a:spcPts val="5646"/>
              </a:lnSpc>
            </a:pPr>
            <a:r>
              <a:rPr lang="en-US" sz="5762" b="1" spc="-201">
                <a:solidFill>
                  <a:srgbClr val="FFFFFF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DISSERTAÇÃO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4990084"/>
            <a:ext cx="8229600" cy="363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43"/>
              </a:lnSpc>
            </a:pPr>
            <a:r>
              <a:rPr lang="en-US" sz="2799" b="1">
                <a:solidFill>
                  <a:srgbClr val="393939"/>
                </a:solidFill>
                <a:latin typeface="Proxima Nova Bold"/>
                <a:ea typeface="Proxima Nova Bold"/>
                <a:cs typeface="Proxima Nova Bold"/>
                <a:sym typeface="Proxima Nova Bold"/>
              </a:rPr>
              <a:t>12.DEZ.2024 ÀS 18H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671333" y="8613636"/>
            <a:ext cx="8229600" cy="10668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BANCA:</a:t>
            </a:r>
          </a:p>
          <a:p>
            <a:pPr algn="r">
              <a:lnSpc>
                <a:spcPts val="2100"/>
              </a:lnSpc>
            </a:pP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Prof. Dr.  – PPEA/IFF (Presidente)</a:t>
            </a:r>
          </a:p>
          <a:p>
            <a:pPr algn="r">
              <a:lnSpc>
                <a:spcPts val="2100"/>
              </a:lnSpc>
            </a:pP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Prof. Dr. – PPEA/IFF</a:t>
            </a:r>
          </a:p>
          <a:p>
            <a:pPr algn="r">
              <a:lnSpc>
                <a:spcPts val="2100"/>
              </a:lnSpc>
            </a:pP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Prof. Dr.  – (</a:t>
            </a:r>
            <a:r>
              <a:rPr lang="en-US" sz="1500" b="1" dirty="0" err="1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Instituição</a:t>
            </a: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) (</a:t>
            </a:r>
            <a:r>
              <a:rPr lang="en-US" sz="1500" b="1" dirty="0" err="1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Membro</a:t>
            </a: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 </a:t>
            </a:r>
            <a:r>
              <a:rPr lang="en-US" sz="1500" b="1" dirty="0" err="1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Externo</a:t>
            </a:r>
            <a:r>
              <a:rPr lang="en-US" sz="1500" b="1" dirty="0">
                <a:solidFill>
                  <a:srgbClr val="FFFFFF"/>
                </a:solidFill>
                <a:latin typeface="Montserrat Medium"/>
                <a:ea typeface="Montserrat Medium"/>
                <a:cs typeface="Montserrat Medium"/>
                <a:sym typeface="Montserrat Medium"/>
              </a:rPr>
              <a:t>)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44230CC9-877A-7CF2-B9A3-2126CF46F027}"/>
              </a:ext>
            </a:extLst>
          </p:cNvPr>
          <p:cNvSpPr txBox="1"/>
          <p:nvPr/>
        </p:nvSpPr>
        <p:spPr>
          <a:xfrm>
            <a:off x="6401169" y="3971004"/>
            <a:ext cx="33897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/>
              <a:t>Foto do mestrando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7972425" cy="1432085"/>
            <a:chOff x="0" y="0"/>
            <a:chExt cx="2696845" cy="48443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696845" cy="484434"/>
            </a:xfrm>
            <a:custGeom>
              <a:avLst/>
              <a:gdLst/>
              <a:ahLst/>
              <a:cxnLst/>
              <a:rect l="l" t="t" r="r" b="b"/>
              <a:pathLst>
                <a:path w="2696845" h="484434">
                  <a:moveTo>
                    <a:pt x="0" y="0"/>
                  </a:moveTo>
                  <a:lnTo>
                    <a:pt x="2696845" y="0"/>
                  </a:lnTo>
                  <a:lnTo>
                    <a:pt x="2696845" y="484434"/>
                  </a:lnTo>
                  <a:lnTo>
                    <a:pt x="0" y="4844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pt-BR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5786133" y="0"/>
            <a:ext cx="4533454" cy="8586725"/>
            <a:chOff x="0" y="0"/>
            <a:chExt cx="6044605" cy="11448967"/>
          </a:xfrm>
        </p:grpSpPr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/>
            <a:srcRect l="5268" t="15818" r="15878"/>
            <a:stretch>
              <a:fillRect/>
            </a:stretch>
          </p:blipFill>
          <p:spPr>
            <a:xfrm>
              <a:off x="0" y="0"/>
              <a:ext cx="6044605" cy="11448967"/>
            </a:xfrm>
            <a:prstGeom prst="rect">
              <a:avLst/>
            </a:prstGeom>
          </p:spPr>
        </p:pic>
      </p:grpSp>
      <p:grpSp>
        <p:nvGrpSpPr>
          <p:cNvPr id="6" name="Group 6"/>
          <p:cNvGrpSpPr/>
          <p:nvPr/>
        </p:nvGrpSpPr>
        <p:grpSpPr>
          <a:xfrm rot="-662065">
            <a:off x="-1861767" y="8540249"/>
            <a:ext cx="14075706" cy="5807302"/>
            <a:chOff x="0" y="0"/>
            <a:chExt cx="4761412" cy="196444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4761412" cy="1964445"/>
            </a:xfrm>
            <a:custGeom>
              <a:avLst/>
              <a:gdLst/>
              <a:ahLst/>
              <a:cxnLst/>
              <a:rect l="l" t="t" r="r" b="b"/>
              <a:pathLst>
                <a:path w="4761412" h="1964445">
                  <a:moveTo>
                    <a:pt x="0" y="0"/>
                  </a:moveTo>
                  <a:lnTo>
                    <a:pt x="4761412" y="0"/>
                  </a:lnTo>
                  <a:lnTo>
                    <a:pt x="4761412" y="1964445"/>
                  </a:lnTo>
                  <a:lnTo>
                    <a:pt x="0" y="1964445"/>
                  </a:lnTo>
                  <a:close/>
                </a:path>
              </a:pathLst>
            </a:custGeom>
            <a:solidFill>
              <a:srgbClr val="1967A0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1671333" y="8623161"/>
            <a:ext cx="8229600" cy="1057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100"/>
              </a:lnSpc>
            </a:pPr>
            <a:r>
              <a:rPr lang="en-US" sz="1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BANCA:</a:t>
            </a:r>
          </a:p>
          <a:p>
            <a:pPr algn="r">
              <a:lnSpc>
                <a:spcPts val="2100"/>
              </a:lnSpc>
            </a:pPr>
            <a:r>
              <a:rPr lang="en-US" sz="1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Prof. Dr. Rogério Atem de Carvalho – PROFNIT/IFF (Presidente)</a:t>
            </a:r>
          </a:p>
          <a:p>
            <a:pPr algn="r">
              <a:lnSpc>
                <a:spcPts val="2100"/>
              </a:lnSpc>
            </a:pPr>
            <a:r>
              <a:rPr lang="en-US" sz="1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Prof. Dr. Váldeson Amaro Lima – PROFNIT/IFRO</a:t>
            </a:r>
          </a:p>
          <a:p>
            <a:pPr algn="r">
              <a:lnSpc>
                <a:spcPts val="2100"/>
              </a:lnSpc>
            </a:pPr>
            <a:r>
              <a:rPr lang="en-US" sz="15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Dr. Carlos Diego de Oliveira Azevedo – UENF (Mercado)</a:t>
            </a:r>
          </a:p>
        </p:txBody>
      </p:sp>
      <p:sp>
        <p:nvSpPr>
          <p:cNvPr id="9" name="Freeform 9"/>
          <p:cNvSpPr/>
          <p:nvPr/>
        </p:nvSpPr>
        <p:spPr>
          <a:xfrm>
            <a:off x="1028700" y="8434916"/>
            <a:ext cx="1744547" cy="339021"/>
          </a:xfrm>
          <a:custGeom>
            <a:avLst/>
            <a:gdLst/>
            <a:ahLst/>
            <a:cxnLst/>
            <a:rect l="l" t="t" r="r" b="b"/>
            <a:pathLst>
              <a:path w="1744547" h="339021">
                <a:moveTo>
                  <a:pt x="0" y="0"/>
                </a:moveTo>
                <a:lnTo>
                  <a:pt x="1744547" y="0"/>
                </a:lnTo>
                <a:lnTo>
                  <a:pt x="1744547" y="339021"/>
                </a:lnTo>
                <a:lnTo>
                  <a:pt x="0" y="3390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sp>
        <p:nvSpPr>
          <p:cNvPr id="10" name="Freeform 10"/>
          <p:cNvSpPr/>
          <p:nvPr/>
        </p:nvSpPr>
        <p:spPr>
          <a:xfrm>
            <a:off x="1368761" y="6651"/>
            <a:ext cx="2808972" cy="1872648"/>
          </a:xfrm>
          <a:custGeom>
            <a:avLst/>
            <a:gdLst/>
            <a:ahLst/>
            <a:cxnLst/>
            <a:rect l="l" t="t" r="r" b="b"/>
            <a:pathLst>
              <a:path w="2808972" h="1872648">
                <a:moveTo>
                  <a:pt x="0" y="0"/>
                </a:moveTo>
                <a:lnTo>
                  <a:pt x="2808972" y="0"/>
                </a:lnTo>
                <a:lnTo>
                  <a:pt x="2808972" y="1872648"/>
                </a:lnTo>
                <a:lnTo>
                  <a:pt x="0" y="187264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pt-BR"/>
          </a:p>
        </p:txBody>
      </p:sp>
      <p:grpSp>
        <p:nvGrpSpPr>
          <p:cNvPr id="11" name="Group 11"/>
          <p:cNvGrpSpPr/>
          <p:nvPr/>
        </p:nvGrpSpPr>
        <p:grpSpPr>
          <a:xfrm>
            <a:off x="-993026" y="1840300"/>
            <a:ext cx="7110997" cy="2824538"/>
            <a:chOff x="0" y="0"/>
            <a:chExt cx="15270423" cy="6065520"/>
          </a:xfrm>
        </p:grpSpPr>
        <p:sp>
          <p:nvSpPr>
            <p:cNvPr id="12" name="Freeform 12"/>
            <p:cNvSpPr/>
            <p:nvPr/>
          </p:nvSpPr>
          <p:spPr>
            <a:xfrm>
              <a:off x="-50800" y="0"/>
              <a:ext cx="15372023" cy="6066790"/>
            </a:xfrm>
            <a:custGeom>
              <a:avLst/>
              <a:gdLst/>
              <a:ahLst/>
              <a:cxnLst/>
              <a:rect l="l" t="t" r="r" b="b"/>
              <a:pathLst>
                <a:path w="15372023" h="6066790">
                  <a:moveTo>
                    <a:pt x="1692910" y="0"/>
                  </a:moveTo>
                  <a:lnTo>
                    <a:pt x="1692910" y="6065520"/>
                  </a:lnTo>
                  <a:cubicBezTo>
                    <a:pt x="1710690" y="6066790"/>
                    <a:pt x="1728470" y="6066790"/>
                    <a:pt x="1746250" y="6066790"/>
                  </a:cubicBezTo>
                  <a:lnTo>
                    <a:pt x="13615614" y="6066790"/>
                  </a:lnTo>
                  <a:lnTo>
                    <a:pt x="13615614" y="0"/>
                  </a:lnTo>
                  <a:lnTo>
                    <a:pt x="1692910" y="0"/>
                  </a:lnTo>
                  <a:close/>
                  <a:moveTo>
                    <a:pt x="14072814" y="0"/>
                  </a:moveTo>
                  <a:lnTo>
                    <a:pt x="13615614" y="0"/>
                  </a:lnTo>
                  <a:lnTo>
                    <a:pt x="13615614" y="6065520"/>
                  </a:lnTo>
                  <a:lnTo>
                    <a:pt x="13625773" y="6065520"/>
                  </a:lnTo>
                  <a:cubicBezTo>
                    <a:pt x="14364914" y="6065520"/>
                    <a:pt x="15013884" y="5462270"/>
                    <a:pt x="15067223" y="4725670"/>
                  </a:cubicBezTo>
                  <a:lnTo>
                    <a:pt x="15317414" y="1338580"/>
                  </a:lnTo>
                  <a:cubicBezTo>
                    <a:pt x="15372023" y="603250"/>
                    <a:pt x="14811953" y="0"/>
                    <a:pt x="14072814" y="0"/>
                  </a:cubicBezTo>
                  <a:close/>
                  <a:moveTo>
                    <a:pt x="1299210" y="0"/>
                  </a:moveTo>
                  <a:cubicBezTo>
                    <a:pt x="560070" y="0"/>
                    <a:pt x="0" y="603250"/>
                    <a:pt x="54610" y="1339850"/>
                  </a:cubicBezTo>
                  <a:lnTo>
                    <a:pt x="304800" y="4726940"/>
                  </a:lnTo>
                  <a:cubicBezTo>
                    <a:pt x="358140" y="5445760"/>
                    <a:pt x="977900" y="6037580"/>
                    <a:pt x="1694180" y="6065520"/>
                  </a:cubicBezTo>
                  <a:lnTo>
                    <a:pt x="1694180" y="0"/>
                  </a:lnTo>
                  <a:lnTo>
                    <a:pt x="1299210" y="0"/>
                  </a:lnTo>
                  <a:close/>
                </a:path>
              </a:pathLst>
            </a:custGeom>
            <a:solidFill>
              <a:srgbClr val="C99C6C"/>
            </a:solidFill>
          </p:spPr>
          <p:txBody>
            <a:bodyPr/>
            <a:lstStyle/>
            <a:p>
              <a:endParaRPr lang="pt-BR"/>
            </a:p>
          </p:txBody>
        </p:sp>
      </p:grpSp>
      <p:sp>
        <p:nvSpPr>
          <p:cNvPr id="13" name="TextBox 13"/>
          <p:cNvSpPr txBox="1"/>
          <p:nvPr/>
        </p:nvSpPr>
        <p:spPr>
          <a:xfrm>
            <a:off x="415113" y="2377608"/>
            <a:ext cx="7199349" cy="17907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88"/>
              </a:lnSpc>
            </a:pPr>
            <a:r>
              <a:rPr lang="en-US" sz="8661" spc="-303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rPr>
              <a:t>EXAME DE</a:t>
            </a:r>
          </a:p>
          <a:p>
            <a:pPr algn="l">
              <a:lnSpc>
                <a:spcPts val="5548"/>
              </a:lnSpc>
            </a:pPr>
            <a:r>
              <a:rPr lang="en-US" sz="5662" b="1" spc="-198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QUALIFICAÇÃO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028700" y="4990084"/>
            <a:ext cx="8229600" cy="3639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743"/>
              </a:lnSpc>
            </a:pPr>
            <a:r>
              <a:rPr lang="en-US" sz="2799" b="1">
                <a:solidFill>
                  <a:srgbClr val="393939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12.DEZ.2024 ÀS 18H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028700" y="5530110"/>
            <a:ext cx="4565762" cy="290004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2520"/>
              </a:lnSpc>
            </a:pPr>
            <a:r>
              <a:rPr lang="en-US" sz="1800" b="1">
                <a:solidFill>
                  <a:srgbClr val="1967A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Proposta de um Marco Legal da Ciência, Tecnologia e Inovação para o desenvolvimento econômico e social de Macaé/RJ</a:t>
            </a:r>
          </a:p>
          <a:p>
            <a:pPr algn="l">
              <a:lnSpc>
                <a:spcPts val="2239"/>
              </a:lnSpc>
            </a:pPr>
            <a:endParaRPr lang="en-US" sz="1800" b="1">
              <a:solidFill>
                <a:srgbClr val="1967A0"/>
              </a:solidFill>
              <a:latin typeface="Open Sans Bold"/>
              <a:ea typeface="Open Sans Bold"/>
              <a:cs typeface="Open Sans Bold"/>
              <a:sym typeface="Open Sans Bold"/>
            </a:endParaRPr>
          </a:p>
          <a:p>
            <a:pPr algn="l">
              <a:lnSpc>
                <a:spcPts val="2239"/>
              </a:lnSpc>
            </a:pPr>
            <a:r>
              <a:rPr lang="en-US" sz="1599" b="1">
                <a:solidFill>
                  <a:srgbClr val="5F6368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Fabricius Pinto Assumpção (Mestrando)</a:t>
            </a:r>
          </a:p>
          <a:p>
            <a:pPr algn="l">
              <a:lnSpc>
                <a:spcPts val="2239"/>
              </a:lnSpc>
            </a:pPr>
            <a:r>
              <a:rPr lang="en-US" sz="1599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Dr. Rogério Atem de Carvalho (Orientador)</a:t>
            </a:r>
          </a:p>
          <a:p>
            <a:pPr algn="l">
              <a:lnSpc>
                <a:spcPts val="2239"/>
              </a:lnSpc>
            </a:pPr>
            <a:r>
              <a:rPr lang="en-US" sz="1599">
                <a:solidFill>
                  <a:srgbClr val="5F6368"/>
                </a:solidFill>
                <a:latin typeface="Open Sans"/>
                <a:ea typeface="Open Sans"/>
                <a:cs typeface="Open Sans"/>
                <a:sym typeface="Open Sans"/>
              </a:rPr>
              <a:t>Dr. Diego da Silva Sales (Co-orientador)</a:t>
            </a:r>
          </a:p>
          <a:p>
            <a:pPr algn="l">
              <a:lnSpc>
                <a:spcPts val="2239"/>
              </a:lnSpc>
            </a:pPr>
            <a:endParaRPr lang="en-US" sz="1599">
              <a:solidFill>
                <a:srgbClr val="5F6368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algn="l">
              <a:lnSpc>
                <a:spcPts val="2239"/>
              </a:lnSpc>
            </a:pPr>
            <a:r>
              <a:rPr lang="en-US" sz="1599" b="1">
                <a:solidFill>
                  <a:srgbClr val="5F6368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LINK: </a:t>
            </a:r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C5192DD-9CB2-1966-7C67-BB2CC159B554}"/>
              </a:ext>
            </a:extLst>
          </p:cNvPr>
          <p:cNvSpPr txBox="1"/>
          <p:nvPr/>
        </p:nvSpPr>
        <p:spPr>
          <a:xfrm>
            <a:off x="6736572" y="2099887"/>
            <a:ext cx="3774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800" b="1" dirty="0">
                <a:solidFill>
                  <a:schemeClr val="bg1"/>
                </a:solidFill>
              </a:rPr>
              <a:t>Foto do mestrando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177</Words>
  <Application>Microsoft Office PowerPoint</Application>
  <PresentationFormat>Personalizar</PresentationFormat>
  <Paragraphs>31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12" baseType="lpstr">
      <vt:lpstr>Montserrat</vt:lpstr>
      <vt:lpstr>Open Sans</vt:lpstr>
      <vt:lpstr>Proxima Nova</vt:lpstr>
      <vt:lpstr>Montserrat Medium</vt:lpstr>
      <vt:lpstr>Arial</vt:lpstr>
      <vt:lpstr>Montserrat Bold</vt:lpstr>
      <vt:lpstr>Open Sans Bold</vt:lpstr>
      <vt:lpstr>Proxima Nova Bold</vt:lpstr>
      <vt:lpstr>Calibri</vt:lpstr>
      <vt:lpstr>Office Theme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PPEA- Post Qualificação e Defesa</dc:title>
  <cp:lastModifiedBy>Priscila</cp:lastModifiedBy>
  <cp:revision>3</cp:revision>
  <dcterms:created xsi:type="dcterms:W3CDTF">2006-08-16T00:00:00Z</dcterms:created>
  <dcterms:modified xsi:type="dcterms:W3CDTF">2025-04-24T19:54:01Z</dcterms:modified>
  <dc:identifier>DAGjgUE4JF0</dc:identifier>
</cp:coreProperties>
</file>